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9" r:id="rId6"/>
    <p:sldId id="262" r:id="rId7"/>
    <p:sldId id="266" r:id="rId8"/>
    <p:sldId id="267" r:id="rId9"/>
    <p:sldId id="268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45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3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28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90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75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5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89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54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03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70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6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3F2E8-C42B-47F8-A4FE-F582C436A7C2}" type="datetimeFigureOut">
              <a:rPr lang="it-IT" smtClean="0"/>
              <a:t>09/12/2019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36F0-105A-481A-83C4-BA8B4BB6D2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1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400" dirty="0"/>
              <a:t>Sistemi informativi e strumenti di analisi a sostegno delle politiche degli enti decentrati</a:t>
            </a:r>
            <a:br>
              <a:rPr lang="it-IT" sz="4400" dirty="0"/>
            </a:b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Massimo Baldini</a:t>
            </a:r>
          </a:p>
          <a:p>
            <a:r>
              <a:rPr lang="it-IT" dirty="0" smtClean="0"/>
              <a:t>Università di Modena e Reggio Emilia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93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/>
          </a:p>
        </p:txBody>
      </p:sp>
      <p:pic>
        <p:nvPicPr>
          <p:cNvPr id="2050" name="Picture 2" descr="https://i1.wp.com/www.mapparoma.info/wp-content/uploads/2019/12/mapparoma28_1_-1-scaled.jpeg?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35" y="265298"/>
            <a:ext cx="11001699" cy="638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48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798" y="0"/>
            <a:ext cx="99084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70761" y="-2094996"/>
            <a:ext cx="6049496" cy="109925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97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Seconda parte del volume:</a:t>
            </a:r>
          </a:p>
          <a:p>
            <a:r>
              <a:rPr lang="it-IT" dirty="0" smtClean="0"/>
              <a:t>1) Strumenti </a:t>
            </a:r>
            <a:r>
              <a:rPr lang="it-IT" dirty="0"/>
              <a:t>informativi che quantificano le politiche a livello regionale, come presupposto per successive attività di ricerca o di programmazione. </a:t>
            </a:r>
            <a:endParaRPr lang="it-IT" dirty="0" smtClean="0"/>
          </a:p>
          <a:p>
            <a:r>
              <a:rPr lang="it-IT" dirty="0" smtClean="0"/>
              <a:t>2) Modelli </a:t>
            </a:r>
            <a:r>
              <a:rPr lang="it-IT" dirty="0"/>
              <a:t>di microsimulazione tax-benefit applicati a realtà regionali.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29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5106"/>
            <a:ext cx="10515600" cy="5441857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Seconda parte del volume: </a:t>
            </a:r>
          </a:p>
          <a:p>
            <a:r>
              <a:rPr lang="it-IT" dirty="0" smtClean="0"/>
              <a:t>Documenti di programmazione delle regioni ordinarie: contenuto e grado di coordinamento tra documenti	</a:t>
            </a:r>
          </a:p>
          <a:p>
            <a:r>
              <a:rPr lang="it-IT" dirty="0" smtClean="0"/>
              <a:t>Conti pubblici territoriali ed efficienza delle procedure per la loro compilazione</a:t>
            </a:r>
          </a:p>
          <a:p>
            <a:r>
              <a:rPr lang="it-IT" dirty="0" smtClean="0"/>
              <a:t>Modelli di microsimulazione fiscale locale</a:t>
            </a:r>
          </a:p>
          <a:p>
            <a:r>
              <a:rPr lang="it-IT" dirty="0" smtClean="0"/>
              <a:t>Le risorse per il sistema educativo nei Conti pubblici territoriali: come cambia la distribuzione territoriale della spesa?</a:t>
            </a:r>
          </a:p>
          <a:p>
            <a:r>
              <a:rPr lang="it-IT" dirty="0" smtClean="0"/>
              <a:t>Gli aiuti di stato alle imprese erogati dalle Regioni: le Regioni del Centro-Nord e del Sud hanno reagito nello stesso modo alla crisi?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3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</a:t>
            </a:r>
            <a:r>
              <a:rPr lang="it-IT" dirty="0"/>
              <a:t>di microsimulazione </a:t>
            </a:r>
            <a:r>
              <a:rPr lang="it-IT" dirty="0" smtClean="0"/>
              <a:t>tax-benefit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Credibility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r>
              <a:rPr lang="it-IT" dirty="0" smtClean="0"/>
              <a:t>: dalla teoria all’evidenza empirica. </a:t>
            </a:r>
          </a:p>
          <a:p>
            <a:r>
              <a:rPr lang="it-IT" dirty="0" smtClean="0"/>
              <a:t>Alla ricerca delle cause</a:t>
            </a:r>
          </a:p>
          <a:p>
            <a:r>
              <a:rPr lang="it-IT" dirty="0" smtClean="0"/>
              <a:t>Analisi ex-post: </a:t>
            </a:r>
          </a:p>
          <a:p>
            <a:pPr lvl="1"/>
            <a:r>
              <a:rPr lang="it-IT" dirty="0" smtClean="0"/>
              <a:t>Esperimento sociali</a:t>
            </a:r>
          </a:p>
          <a:p>
            <a:pPr lvl="1"/>
            <a:r>
              <a:rPr lang="it-IT" dirty="0" smtClean="0"/>
              <a:t>Quasi esperimenti</a:t>
            </a:r>
          </a:p>
          <a:p>
            <a:r>
              <a:rPr lang="it-IT" dirty="0" smtClean="0"/>
              <a:t>Analisi ex ante: simulazione</a:t>
            </a:r>
          </a:p>
          <a:p>
            <a:r>
              <a:rPr lang="it-IT" dirty="0" smtClean="0"/>
              <a:t>Modelli </a:t>
            </a:r>
            <a:r>
              <a:rPr lang="it-IT" dirty="0" err="1" smtClean="0"/>
              <a:t>eeg</a:t>
            </a:r>
            <a:r>
              <a:rPr lang="it-IT" dirty="0" smtClean="0"/>
              <a:t> </a:t>
            </a:r>
          </a:p>
          <a:p>
            <a:r>
              <a:rPr lang="it-IT" dirty="0" smtClean="0"/>
              <a:t>Modelli di microsimulazione:</a:t>
            </a:r>
          </a:p>
          <a:p>
            <a:pPr lvl="1"/>
            <a:r>
              <a:rPr lang="it-IT" dirty="0" smtClean="0"/>
              <a:t>Statici: dati annuali, poche reazioni comportamentali</a:t>
            </a:r>
          </a:p>
          <a:p>
            <a:pPr lvl="1"/>
            <a:r>
              <a:rPr lang="it-IT" dirty="0" smtClean="0"/>
              <a:t>Dinamici: analisi life-</a:t>
            </a:r>
            <a:r>
              <a:rPr lang="it-IT" dirty="0" err="1" smtClean="0"/>
              <a:t>cycle</a:t>
            </a:r>
            <a:r>
              <a:rPr lang="it-IT" dirty="0"/>
              <a:t>.</a:t>
            </a:r>
            <a:endParaRPr lang="it-IT" dirty="0" smtClean="0"/>
          </a:p>
          <a:p>
            <a:pPr lvl="1"/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50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520396"/>
              </p:ext>
            </p:extLst>
          </p:nvPr>
        </p:nvGraphicFramePr>
        <p:xfrm>
          <a:off x="676835" y="2337210"/>
          <a:ext cx="10044953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423"/>
                <a:gridCol w="1316423"/>
                <a:gridCol w="1316423"/>
                <a:gridCol w="1314845"/>
                <a:gridCol w="1316423"/>
                <a:gridCol w="1590793"/>
                <a:gridCol w="1873623"/>
              </a:tblGrid>
              <a:tr h="9179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 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UPB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Istat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Inps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Inapp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Oss</a:t>
                      </a:r>
                      <a:r>
                        <a:rPr lang="it-IT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it-IT" sz="2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Inps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Famiglie in povertà assoluta nel 2018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</a:tr>
              <a:tr h="1949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Nord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28%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24%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29%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22%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effectLst/>
                          <a:latin typeface="+mn-lt"/>
                        </a:rPr>
                        <a:t>39%</a:t>
                      </a:r>
                      <a:endParaRPr lang="it-IT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</a:tr>
              <a:tr h="188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Centro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16%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17%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21%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15%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effectLst/>
                          <a:latin typeface="+mn-lt"/>
                        </a:rPr>
                        <a:t>15%</a:t>
                      </a:r>
                      <a:endParaRPr lang="it-IT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</a:tr>
              <a:tr h="188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Sud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56%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59%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50%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63%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b="1" dirty="0">
                          <a:effectLst/>
                          <a:latin typeface="+mn-lt"/>
                        </a:rPr>
                        <a:t>45%</a:t>
                      </a:r>
                      <a:endParaRPr lang="it-IT" sz="2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</a:tr>
              <a:tr h="1886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</a:rPr>
                        <a:t>Totale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100%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100%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100%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>
                          <a:effectLst/>
                          <a:latin typeface="+mn-lt"/>
                        </a:rPr>
                        <a:t>100%</a:t>
                      </a:r>
                      <a:endParaRPr lang="it-IT" sz="2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+mn-lt"/>
                        </a:rPr>
                        <a:t>100%</a:t>
                      </a:r>
                      <a:endParaRPr lang="it-IT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10" marR="44010" marT="0" marB="0" anchor="ctr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210235" y="502024"/>
            <a:ext cx="91260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Reddito di Cittadinanza nei modelli di simulazione</a:t>
            </a:r>
          </a:p>
          <a:p>
            <a:pPr algn="ctr"/>
            <a:r>
              <a:rPr lang="it-IT" sz="3200" dirty="0" smtClean="0"/>
              <a:t>e nei dati «reali»: </a:t>
            </a:r>
          </a:p>
          <a:p>
            <a:pPr algn="ctr"/>
            <a:r>
              <a:rPr lang="it-IT" sz="3200" dirty="0" smtClean="0"/>
              <a:t>ripartizione dei beneficiari per area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5993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di microsimulazione statici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600" dirty="0" smtClean="0"/>
              <a:t>Effetti su povertà e diseguaglianza di Imposte dirette, indirette, trasferimenti in denaro e in natura.</a:t>
            </a:r>
          </a:p>
          <a:p>
            <a:r>
              <a:rPr lang="it-IT" sz="3600" dirty="0" err="1" smtClean="0"/>
              <a:t>Euromod</a:t>
            </a:r>
            <a:r>
              <a:rPr lang="it-IT" sz="3600" dirty="0" smtClean="0"/>
              <a:t>.</a:t>
            </a:r>
          </a:p>
          <a:p>
            <a:r>
              <a:rPr lang="it-IT" sz="3600" dirty="0" smtClean="0"/>
              <a:t> Italia: </a:t>
            </a:r>
          </a:p>
          <a:p>
            <a:r>
              <a:rPr lang="it-IT" sz="3600" dirty="0" smtClean="0"/>
              <a:t>numerosi modelli a livello di intero paese</a:t>
            </a:r>
          </a:p>
          <a:p>
            <a:r>
              <a:rPr lang="it-IT" sz="3600" dirty="0" smtClean="0"/>
              <a:t>pochi modelli a livello sub-nazionale: Prov. Trento, Toscana, Liguria</a:t>
            </a:r>
          </a:p>
          <a:p>
            <a:endParaRPr lang="it-IT" sz="3600" dirty="0" smtClean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r>
              <a:rPr lang="it-IT" sz="3600" dirty="0" smtClean="0"/>
              <a:t>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6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Perché modelli «locali», cioè su scala sub-nazionale?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2376" y="1825625"/>
            <a:ext cx="11376212" cy="4395881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Maggiore integrazione tra dati campionari e dati amministrativi: dichiarazioni dei redditi, archivio Inps, pubblico registro automobilistico, archivi sanitari delle Asl. 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 maggiore precisione</a:t>
            </a:r>
            <a:endParaRPr lang="it-IT" dirty="0" smtClean="0"/>
          </a:p>
          <a:p>
            <a:r>
              <a:rPr lang="it-IT" dirty="0" smtClean="0">
                <a:sym typeface="Wingdings" panose="05000000000000000000" pitchFamily="2" charset="2"/>
              </a:rPr>
              <a:t> il modello si può </a:t>
            </a:r>
            <a:r>
              <a:rPr lang="it-IT" dirty="0" smtClean="0"/>
              <a:t>caratterizzare come effettivamente spaziale e dedicato ad una sola area, in possesso cioè di informazioni integrate per un certo contesto che difficilmente una indagine campionaria nazionale può contenere. 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 L</a:t>
            </a:r>
            <a:r>
              <a:rPr lang="it-IT" dirty="0" smtClean="0"/>
              <a:t>a combinazione tra dati campionari e dati amministrativi consente di superare il principale limite di questi ultimi, cioè il fatto che essi non contengono l’universo dei residenti.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58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Validazione dei dati a livello di singola area </a:t>
            </a:r>
            <a:r>
              <a:rPr lang="it-IT" dirty="0" smtClean="0">
                <a:sym typeface="Wingdings" panose="05000000000000000000" pitchFamily="2" charset="2"/>
              </a:rPr>
              <a:t> maggiore precisione</a:t>
            </a:r>
            <a:endParaRPr lang="it-IT" dirty="0" smtClean="0"/>
          </a:p>
          <a:p>
            <a:r>
              <a:rPr lang="it-IT" dirty="0" smtClean="0"/>
              <a:t>Rappresentatività del dataset anche per piccoli gruppi</a:t>
            </a:r>
          </a:p>
          <a:p>
            <a:r>
              <a:rPr lang="it-IT" dirty="0" smtClean="0"/>
              <a:t>Possibile studiare argomenti difficilmente affrontabili con un modello nazionale</a:t>
            </a:r>
          </a:p>
          <a:p>
            <a:r>
              <a:rPr lang="it-IT" dirty="0" smtClean="0"/>
              <a:t>Cambiamenti di povertà e distribuzione del reddito per quartieri delle città</a:t>
            </a:r>
          </a:p>
          <a:p>
            <a:r>
              <a:rPr lang="it-IT" dirty="0" smtClean="0"/>
              <a:t>Dinamica demografica: invecchiamento, movimenti della popolazione, …</a:t>
            </a:r>
          </a:p>
          <a:p>
            <a:r>
              <a:rPr lang="it-IT" dirty="0" smtClean="0"/>
              <a:t>Condizioni di salute</a:t>
            </a:r>
          </a:p>
          <a:p>
            <a:r>
              <a:rPr lang="it-IT" dirty="0" smtClean="0"/>
              <a:t>Adeguatezza e distribuzione dei beni pubblici e dei servizi pubblici</a:t>
            </a:r>
          </a:p>
          <a:p>
            <a:r>
              <a:rPr lang="it-IT" dirty="0" smtClean="0"/>
              <a:t>Distribuzione spaziale degli immigrati</a:t>
            </a:r>
          </a:p>
          <a:p>
            <a:r>
              <a:rPr lang="it-IT" dirty="0" smtClean="0"/>
              <a:t>Distribuzione spaziale dei percettori di sussidi di vario tipo</a:t>
            </a:r>
          </a:p>
          <a:p>
            <a:r>
              <a:rPr lang="it-IT" dirty="0" smtClean="0"/>
              <a:t>Valore immobili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54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7870" y="448236"/>
            <a:ext cx="10887635" cy="5755622"/>
          </a:xfrm>
        </p:spPr>
        <p:txBody>
          <a:bodyPr>
            <a:normAutofit/>
          </a:bodyPr>
          <a:lstStyle/>
          <a:p>
            <a:r>
              <a:rPr lang="it-IT" dirty="0" smtClean="0"/>
              <a:t>Un modello di simulazione a livello di regione o addirittura di città non è un semplice adattamento di un modello nazionale, di cui si considera solo un </a:t>
            </a:r>
            <a:r>
              <a:rPr lang="it-IT" dirty="0" err="1" smtClean="0"/>
              <a:t>sottocampione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Sarebbe in tal caso basato su un insieme di dati troppo modesto e non rappresentativo. </a:t>
            </a:r>
          </a:p>
          <a:p>
            <a:r>
              <a:rPr lang="it-IT" dirty="0" smtClean="0"/>
              <a:t>L’integrazione tra diverse banche dati è la caratteristiche distintiva dei modelli locali.</a:t>
            </a:r>
          </a:p>
          <a:p>
            <a:r>
              <a:rPr lang="it-IT" dirty="0" smtClean="0"/>
              <a:t>Un (auspicabile) ampliamento della potestà tributaria degli enti locali richiede la messa a disposizione di modelli in grado di:</a:t>
            </a:r>
          </a:p>
          <a:p>
            <a:pPr lvl="1"/>
            <a:r>
              <a:rPr lang="it-IT" dirty="0" smtClean="0"/>
              <a:t>studiare le caratteristiche distributive delle basi imponibili</a:t>
            </a:r>
          </a:p>
          <a:p>
            <a:pPr lvl="1"/>
            <a:r>
              <a:rPr lang="it-IT" dirty="0" smtClean="0"/>
              <a:t>simulare ex ante gli effetti di scelte relative alla base e alle aliquote</a:t>
            </a:r>
          </a:p>
          <a:p>
            <a:pPr lvl="1"/>
            <a:r>
              <a:rPr lang="it-IT" dirty="0" smtClean="0"/>
              <a:t>simulare ex ante  gli effetti distributivi dei trasferimenti monetari e in natura</a:t>
            </a:r>
          </a:p>
          <a:p>
            <a:r>
              <a:rPr lang="it-IT" dirty="0" smtClean="0"/>
              <a:t>Problema privacy?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371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553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Tema di Office</vt:lpstr>
      <vt:lpstr>Sistemi informativi e strumenti di analisi a sostegno delle politiche degli enti decentrati </vt:lpstr>
      <vt:lpstr>Presentazione standard di PowerPoint</vt:lpstr>
      <vt:lpstr>Presentazione standard di PowerPoint</vt:lpstr>
      <vt:lpstr>Modelli di microsimulazione tax-benefit</vt:lpstr>
      <vt:lpstr>Presentazione standard di PowerPoint</vt:lpstr>
      <vt:lpstr>Modelli di microsimulazione statici</vt:lpstr>
      <vt:lpstr>Perché modelli «locali», cioè su scala sub-nazionale?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informativi e strumenti di analisi a sostegno delle politiche degli enti decentrati</dc:title>
  <dc:creator>Massimo</dc:creator>
  <cp:lastModifiedBy>Massimo</cp:lastModifiedBy>
  <cp:revision>14</cp:revision>
  <dcterms:created xsi:type="dcterms:W3CDTF">2019-12-09T18:22:23Z</dcterms:created>
  <dcterms:modified xsi:type="dcterms:W3CDTF">2019-12-09T22:06:33Z</dcterms:modified>
</cp:coreProperties>
</file>